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  <p:sldMasterId id="2147483681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Barlow SemiBold" panose="020B0604020202020204" charset="-7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mpjOoVUBwJ+1HjepCq8TQZhPX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f75d9129a9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f75d9129a9_0_1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f75d9129a9_0_1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v-LV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75d9129a9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75d9129a9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f75d9129a9_0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f75d9129a9_0_1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f75d9129a9_0_1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f75d9129a9_0_1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f75d9129a9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f75d9129a9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f6863cea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f6863cea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f75d9129a9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f75d9129a9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v-LV"/>
              <a:t>Ar sarkanu rāmīti - metodes, kuras visdrīzāk noteikti izmantosim.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v-LV"/>
              <a:t>CAWI - Computer Assisted Web Interview jeb weba aptauja.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f75d9129a9_0_1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f75d9129a9_0_1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f75d9129a9_0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f75d9129a9_0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adf86eb80_0_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fadf86eb80_0_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fadf86eb80_0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f75d9129a9_0_842"/>
          <p:cNvGrpSpPr/>
          <p:nvPr/>
        </p:nvGrpSpPr>
        <p:grpSpPr>
          <a:xfrm>
            <a:off x="-300" y="0"/>
            <a:ext cx="12191994" cy="6857845"/>
            <a:chOff x="-225" y="0"/>
            <a:chExt cx="9144224" cy="5143512"/>
          </a:xfrm>
        </p:grpSpPr>
        <p:sp>
          <p:nvSpPr>
            <p:cNvPr id="90" name="Google Shape;90;gf75d9129a9_0_84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f75d9129a9_0_84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gf75d9129a9_0_84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93" name="Google Shape;93;gf75d9129a9_0_84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gf75d9129a9_0_84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gf75d9129a9_0_84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gf75d9129a9_0_84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gf75d9129a9_0_84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gf75d9129a9_0_84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gf75d9129a9_0_84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gf75d9129a9_0_84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gf75d9129a9_0_84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gf75d9129a9_0_84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gf75d9129a9_0_84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gf75d9129a9_0_84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gf75d9129a9_0_84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gf75d9129a9_0_84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gf75d9129a9_0_84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gf75d9129a9_0_84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gf75d9129a9_0_84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110" name="Google Shape;110;gf75d9129a9_0_84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gf75d9129a9_0_84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gf75d9129a9_0_84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gf75d9129a9_0_84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gf75d9129a9_0_84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gf75d9129a9_0_84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gf75d9129a9_0_84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gf75d9129a9_0_84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gf75d9129a9_0_84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gf75d9129a9_0_84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gf75d9129a9_0_84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gf75d9129a9_0_84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gf75d9129a9_0_84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gf75d9129a9_0_84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gf75d9129a9_0_84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gf75d9129a9_0_84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gf75d9129a9_0_84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gf75d9129a9_0_84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gf75d9129a9_0_84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gf75d9129a9_0_84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gf75d9129a9_0_84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gf75d9129a9_0_84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gf75d9129a9_0_84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gf75d9129a9_0_84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gf75d9129a9_0_84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gf75d9129a9_0_84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gf75d9129a9_0_84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gf75d9129a9_0_84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gf75d9129a9_0_84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gf75d9129a9_0_84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gf75d9129a9_0_84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gf75d9129a9_0_84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gf75d9129a9_0_84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gf75d9129a9_0_84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gf75d9129a9_0_84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gf75d9129a9_0_84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gf75d9129a9_0_84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gf75d9129a9_0_84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gf75d9129a9_0_84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gf75d9129a9_0_84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gf75d9129a9_0_842"/>
            <p:cNvGrpSpPr/>
            <p:nvPr/>
          </p:nvGrpSpPr>
          <p:grpSpPr>
            <a:xfrm>
              <a:off x="-225" y="2008293"/>
              <a:ext cx="301822" cy="1126923"/>
              <a:chOff x="-225" y="1987280"/>
              <a:chExt cx="318950" cy="1190873"/>
            </a:xfrm>
          </p:grpSpPr>
          <p:sp>
            <p:nvSpPr>
              <p:cNvPr id="151" name="Google Shape;151;gf75d9129a9_0_842"/>
              <p:cNvSpPr/>
              <p:nvPr/>
            </p:nvSpPr>
            <p:spPr>
              <a:xfrm>
                <a:off x="-175" y="1987280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gf75d9129a9_0_84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gf75d9129a9_0_84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gf75d9129a9_0_84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gf75d9129a9_0_84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gf75d9129a9_0_84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157" name="Google Shape;157;gf75d9129a9_0_84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gf75d9129a9_0_84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gf75d9129a9_0_84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gf75d9129a9_0_84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gf75d9129a9_0_84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162" name="Google Shape;162;gf75d9129a9_0_84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gf75d9129a9_0_84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gf75d9129a9_0_84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gf75d9129a9_0_84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gf75d9129a9_0_84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167" name="Google Shape;167;gf75d9129a9_0_84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gf75d9129a9_0_84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gf75d9129a9_0_84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gf75d9129a9_0_84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gf75d9129a9_0_84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gf75d9129a9_0_84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gf75d9129a9_0_84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gf75d9129a9_0_84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gf75d9129a9_0_84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gf75d9129a9_0_84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gf75d9129a9_0_84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gf75d9129a9_0_84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gf75d9129a9_0_84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gf75d9129a9_0_84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gf75d9129a9_0_84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gf75d9129a9_0_84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" name="Google Shape;183;gf75d9129a9_0_842"/>
          <p:cNvSpPr txBox="1">
            <a:spLocks noGrp="1"/>
          </p:cNvSpPr>
          <p:nvPr>
            <p:ph type="ctrTitle"/>
          </p:nvPr>
        </p:nvSpPr>
        <p:spPr>
          <a:xfrm>
            <a:off x="914400" y="2055567"/>
            <a:ext cx="7653600" cy="274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gf75d9129a9_0_938"/>
          <p:cNvGrpSpPr/>
          <p:nvPr/>
        </p:nvGrpSpPr>
        <p:grpSpPr>
          <a:xfrm>
            <a:off x="-276" y="0"/>
            <a:ext cx="12210571" cy="6866275"/>
            <a:chOff x="-207" y="0"/>
            <a:chExt cx="9158157" cy="5149835"/>
          </a:xfrm>
        </p:grpSpPr>
        <p:sp>
          <p:nvSpPr>
            <p:cNvPr id="186" name="Google Shape;186;gf75d9129a9_0_93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gf75d9129a9_0_93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gf75d9129a9_0_93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gf75d9129a9_0_93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190" name="Google Shape;190;gf75d9129a9_0_93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gf75d9129a9_0_93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gf75d9129a9_0_93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gf75d9129a9_0_93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194" name="Google Shape;194;gf75d9129a9_0_93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gf75d9129a9_0_93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gf75d9129a9_0_93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gf75d9129a9_0_93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gf75d9129a9_0_93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gf75d9129a9_0_93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gf75d9129a9_0_93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gf75d9129a9_0_93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gf75d9129a9_0_93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gf75d9129a9_0_93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gf75d9129a9_0_93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gf75d9129a9_0_93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gf75d9129a9_0_93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gf75d9129a9_0_93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gf75d9129a9_0_93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gf75d9129a9_0_93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gf75d9129a9_0_93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11" name="Google Shape;211;gf75d9129a9_0_93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gf75d9129a9_0_93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gf75d9129a9_0_93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" name="Google Shape;214;gf75d9129a9_0_938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7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f75d9129a9_0_938"/>
          <p:cNvSpPr txBox="1">
            <a:spLocks noGrp="1"/>
          </p:cNvSpPr>
          <p:nvPr>
            <p:ph type="body" idx="1"/>
          </p:nvPr>
        </p:nvSpPr>
        <p:spPr>
          <a:xfrm>
            <a:off x="1563533" y="2132933"/>
            <a:ext cx="4596300" cy="38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0050" rtl="0">
              <a:spcBef>
                <a:spcPts val="1000"/>
              </a:spcBef>
              <a:spcAft>
                <a:spcPts val="0"/>
              </a:spcAft>
              <a:buSzPts val="2700"/>
              <a:buChar char="•"/>
              <a:defRPr sz="2700"/>
            </a:lvl1pPr>
            <a:lvl2pPr marL="914400" lvl="1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2pPr>
            <a:lvl3pPr marL="1371600" lvl="2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3pPr>
            <a:lvl4pPr marL="1828800" lvl="3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4pPr>
            <a:lvl5pPr marL="2286000" lvl="4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5pPr>
            <a:lvl6pPr marL="2743200" lvl="5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6pPr>
            <a:lvl7pPr marL="3200400" lvl="6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7pPr>
            <a:lvl8pPr marL="3657600" lvl="7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8pPr>
            <a:lvl9pPr marL="4114800" lvl="8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216" name="Google Shape;216;gf75d9129a9_0_938"/>
          <p:cNvSpPr txBox="1">
            <a:spLocks noGrp="1"/>
          </p:cNvSpPr>
          <p:nvPr>
            <p:ph type="body" idx="2"/>
          </p:nvPr>
        </p:nvSpPr>
        <p:spPr>
          <a:xfrm>
            <a:off x="6742517" y="2132933"/>
            <a:ext cx="4596300" cy="38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0050" rtl="0">
              <a:spcBef>
                <a:spcPts val="1000"/>
              </a:spcBef>
              <a:spcAft>
                <a:spcPts val="0"/>
              </a:spcAft>
              <a:buSzPts val="2700"/>
              <a:buChar char="•"/>
              <a:defRPr sz="2700"/>
            </a:lvl1pPr>
            <a:lvl2pPr marL="914400" lvl="1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2pPr>
            <a:lvl3pPr marL="1371600" lvl="2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3pPr>
            <a:lvl4pPr marL="1828800" lvl="3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4pPr>
            <a:lvl5pPr marL="2286000" lvl="4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5pPr>
            <a:lvl6pPr marL="2743200" lvl="5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6pPr>
            <a:lvl7pPr marL="3200400" lvl="6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7pPr>
            <a:lvl8pPr marL="3657600" lvl="7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8pPr>
            <a:lvl9pPr marL="4114800" lvl="8" indent="-400050" rtl="0">
              <a:spcBef>
                <a:spcPts val="500"/>
              </a:spcBef>
              <a:spcAft>
                <a:spcPts val="0"/>
              </a:spcAft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217" name="Google Shape;217;gf75d9129a9_0_938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75d9129a9_0_972"/>
          <p:cNvSpPr/>
          <p:nvPr/>
        </p:nvSpPr>
        <p:spPr>
          <a:xfrm>
            <a:off x="8133811" y="17"/>
            <a:ext cx="4067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f75d9129a9_0_972"/>
          <p:cNvSpPr/>
          <p:nvPr/>
        </p:nvSpPr>
        <p:spPr>
          <a:xfrm>
            <a:off x="-233" y="2055567"/>
            <a:ext cx="9159900" cy="27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gf75d9129a9_0_972"/>
          <p:cNvGrpSpPr/>
          <p:nvPr/>
        </p:nvGrpSpPr>
        <p:grpSpPr>
          <a:xfrm>
            <a:off x="11303194" y="5969417"/>
            <a:ext cx="888516" cy="888544"/>
            <a:chOff x="7996345" y="980275"/>
            <a:chExt cx="666403" cy="666424"/>
          </a:xfrm>
        </p:grpSpPr>
        <p:sp>
          <p:nvSpPr>
            <p:cNvPr id="222" name="Google Shape;222;gf75d9129a9_0_97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gf75d9129a9_0_97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gf75d9129a9_0_97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gf75d9129a9_0_97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gf75d9129a9_0_97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gf75d9129a9_0_97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gf75d9129a9_0_97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gf75d9129a9_0_97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gf75d9129a9_0_97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gf75d9129a9_0_97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gf75d9129a9_0_97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gf75d9129a9_0_97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gf75d9129a9_0_97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gf75d9129a9_0_97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gf75d9129a9_0_97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gf75d9129a9_0_97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gf75d9129a9_0_972"/>
          <p:cNvGrpSpPr/>
          <p:nvPr/>
        </p:nvGrpSpPr>
        <p:grpSpPr>
          <a:xfrm>
            <a:off x="9390307" y="2055604"/>
            <a:ext cx="677841" cy="2746846"/>
            <a:chOff x="7022220" y="1541675"/>
            <a:chExt cx="464052" cy="1880499"/>
          </a:xfrm>
        </p:grpSpPr>
        <p:sp>
          <p:nvSpPr>
            <p:cNvPr id="239" name="Google Shape;239;gf75d9129a9_0_972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gf75d9129a9_0_972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gf75d9129a9_0_972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gf75d9129a9_0_972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gf75d9129a9_0_972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gf75d9129a9_0_972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gf75d9129a9_0_972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gf75d9129a9_0_972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gf75d9129a9_0_972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gf75d9129a9_0_972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gf75d9129a9_0_972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f75d9129a9_0_972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gf75d9129a9_0_972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gf75d9129a9_0_972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gf75d9129a9_0_972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gf75d9129a9_0_972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gf75d9129a9_0_972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gf75d9129a9_0_972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gf75d9129a9_0_972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gf75d9129a9_0_972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gf75d9129a9_0_972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gf75d9129a9_0_972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gf75d9129a9_0_972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gf75d9129a9_0_972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gf75d9129a9_0_972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gf75d9129a9_0_972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gf75d9129a9_0_972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gf75d9129a9_0_972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gf75d9129a9_0_972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gf75d9129a9_0_972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gf75d9129a9_0_972"/>
          <p:cNvGrpSpPr/>
          <p:nvPr/>
        </p:nvGrpSpPr>
        <p:grpSpPr>
          <a:xfrm>
            <a:off x="-300" y="2847107"/>
            <a:ext cx="402419" cy="1163663"/>
            <a:chOff x="-225" y="1987280"/>
            <a:chExt cx="318950" cy="922298"/>
          </a:xfrm>
        </p:grpSpPr>
        <p:sp>
          <p:nvSpPr>
            <p:cNvPr id="270" name="Google Shape;270;gf75d9129a9_0_972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gf75d9129a9_0_972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gf75d9129a9_0_972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gf75d9129a9_0_97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gf75d9129a9_0_972"/>
          <p:cNvGrpSpPr/>
          <p:nvPr/>
        </p:nvGrpSpPr>
        <p:grpSpPr>
          <a:xfrm>
            <a:off x="11789567" y="891736"/>
            <a:ext cx="402419" cy="1163712"/>
            <a:chOff x="-225" y="2255817"/>
            <a:chExt cx="318950" cy="922336"/>
          </a:xfrm>
        </p:grpSpPr>
        <p:sp>
          <p:nvSpPr>
            <p:cNvPr id="275" name="Google Shape;275;gf75d9129a9_0_972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gf75d9129a9_0_972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gf75d9129a9_0_97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gf75d9129a9_0_97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gf75d9129a9_0_972"/>
          <p:cNvGrpSpPr/>
          <p:nvPr/>
        </p:nvGrpSpPr>
        <p:grpSpPr>
          <a:xfrm>
            <a:off x="8133800" y="5694170"/>
            <a:ext cx="402419" cy="1163712"/>
            <a:chOff x="-225" y="2255817"/>
            <a:chExt cx="318950" cy="922336"/>
          </a:xfrm>
        </p:grpSpPr>
        <p:sp>
          <p:nvSpPr>
            <p:cNvPr id="280" name="Google Shape;280;gf75d9129a9_0_972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gf75d9129a9_0_972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gf75d9129a9_0_97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gf75d9129a9_0_97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gf75d9129a9_0_972"/>
          <p:cNvGrpSpPr/>
          <p:nvPr/>
        </p:nvGrpSpPr>
        <p:grpSpPr>
          <a:xfrm>
            <a:off x="914127" y="-33"/>
            <a:ext cx="888516" cy="888544"/>
            <a:chOff x="7996345" y="980275"/>
            <a:chExt cx="666403" cy="666424"/>
          </a:xfrm>
        </p:grpSpPr>
        <p:sp>
          <p:nvSpPr>
            <p:cNvPr id="285" name="Google Shape;285;gf75d9129a9_0_97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gf75d9129a9_0_97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gf75d9129a9_0_97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gf75d9129a9_0_97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gf75d9129a9_0_97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gf75d9129a9_0_97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gf75d9129a9_0_97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gf75d9129a9_0_97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gf75d9129a9_0_97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gf75d9129a9_0_97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gf75d9129a9_0_97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gf75d9129a9_0_97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gf75d9129a9_0_97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gf75d9129a9_0_97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gf75d9129a9_0_97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gf75d9129a9_0_97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gf75d9129a9_0_972"/>
          <p:cNvSpPr txBox="1">
            <a:spLocks noGrp="1"/>
          </p:cNvSpPr>
          <p:nvPr>
            <p:ph type="ctrTitle"/>
          </p:nvPr>
        </p:nvSpPr>
        <p:spPr>
          <a:xfrm>
            <a:off x="804567" y="2392167"/>
            <a:ext cx="7329600" cy="116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gf75d9129a9_0_972"/>
          <p:cNvSpPr txBox="1">
            <a:spLocks noGrp="1"/>
          </p:cNvSpPr>
          <p:nvPr>
            <p:ph type="subTitle" idx="1"/>
          </p:nvPr>
        </p:nvSpPr>
        <p:spPr>
          <a:xfrm>
            <a:off x="804567" y="3472899"/>
            <a:ext cx="7329600" cy="50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75d9129a9_0_1057"/>
          <p:cNvSpPr/>
          <p:nvPr/>
        </p:nvSpPr>
        <p:spPr>
          <a:xfrm>
            <a:off x="11320672" y="5986400"/>
            <a:ext cx="871500" cy="8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f75d9129a9_0_1057"/>
          <p:cNvSpPr/>
          <p:nvPr/>
        </p:nvSpPr>
        <p:spPr>
          <a:xfrm>
            <a:off x="0" y="0"/>
            <a:ext cx="8715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gf75d9129a9_0_1057"/>
          <p:cNvGrpSpPr/>
          <p:nvPr/>
        </p:nvGrpSpPr>
        <p:grpSpPr>
          <a:xfrm>
            <a:off x="-96" y="885741"/>
            <a:ext cx="207850" cy="871646"/>
            <a:chOff x="5385375" y="498300"/>
            <a:chExt cx="802200" cy="556500"/>
          </a:xfrm>
        </p:grpSpPr>
        <p:sp>
          <p:nvSpPr>
            <p:cNvPr id="307" name="Google Shape;307;gf75d9129a9_0_105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gf75d9129a9_0_105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gf75d9129a9_0_105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gf75d9129a9_0_1057"/>
          <p:cNvGrpSpPr/>
          <p:nvPr/>
        </p:nvGrpSpPr>
        <p:grpSpPr>
          <a:xfrm>
            <a:off x="429607" y="877314"/>
            <a:ext cx="888446" cy="888514"/>
            <a:chOff x="7134700" y="414375"/>
            <a:chExt cx="501919" cy="501900"/>
          </a:xfrm>
        </p:grpSpPr>
        <p:sp>
          <p:nvSpPr>
            <p:cNvPr id="311" name="Google Shape;311;gf75d9129a9_0_1057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gf75d9129a9_0_1057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gf75d9129a9_0_1057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gf75d9129a9_0_1057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gf75d9129a9_0_1057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gf75d9129a9_0_1057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gf75d9129a9_0_1057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gf75d9129a9_0_1057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gf75d9129a9_0_1057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gf75d9129a9_0_1057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gf75d9129a9_0_1057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gf75d9129a9_0_1057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gf75d9129a9_0_1057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gf75d9129a9_0_1057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gf75d9129a9_0_1057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gf75d9129a9_0_1057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gf75d9129a9_0_1057"/>
          <p:cNvGrpSpPr/>
          <p:nvPr/>
        </p:nvGrpSpPr>
        <p:grpSpPr>
          <a:xfrm>
            <a:off x="11776692" y="894624"/>
            <a:ext cx="415780" cy="871646"/>
            <a:chOff x="5385375" y="498300"/>
            <a:chExt cx="802200" cy="556500"/>
          </a:xfrm>
        </p:grpSpPr>
        <p:sp>
          <p:nvSpPr>
            <p:cNvPr id="328" name="Google Shape;328;gf75d9129a9_0_105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gf75d9129a9_0_105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gf75d9129a9_0_105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gf75d9129a9_0_1057"/>
          <p:cNvSpPr txBox="1">
            <a:spLocks noGrp="1"/>
          </p:cNvSpPr>
          <p:nvPr>
            <p:ph type="sldNum" idx="12"/>
          </p:nvPr>
        </p:nvSpPr>
        <p:spPr>
          <a:xfrm>
            <a:off x="11320672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gf75d9129a9_0_1086"/>
          <p:cNvGrpSpPr/>
          <p:nvPr/>
        </p:nvGrpSpPr>
        <p:grpSpPr>
          <a:xfrm>
            <a:off x="-233" y="0"/>
            <a:ext cx="12210528" cy="6866311"/>
            <a:chOff x="-175" y="0"/>
            <a:chExt cx="9158125" cy="5149862"/>
          </a:xfrm>
        </p:grpSpPr>
        <p:sp>
          <p:nvSpPr>
            <p:cNvPr id="334" name="Google Shape;334;gf75d9129a9_0_1086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" name="Google Shape;335;gf75d9129a9_0_1086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336" name="Google Shape;336;gf75d9129a9_0_1086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gf75d9129a9_0_1086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gf75d9129a9_0_1086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gf75d9129a9_0_1086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gf75d9129a9_0_1086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" name="Google Shape;341;gf75d9129a9_0_1086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342" name="Google Shape;342;gf75d9129a9_0_1086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gf75d9129a9_0_1086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gf75d9129a9_0_1086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gf75d9129a9_0_1086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346" name="Google Shape;346;gf75d9129a9_0_1086"/>
              <p:cNvSpPr/>
              <p:nvPr/>
            </p:nvSpPr>
            <p:spPr>
              <a:xfrm>
                <a:off x="7508545" y="66462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gf75d9129a9_0_1086"/>
              <p:cNvSpPr/>
              <p:nvPr/>
            </p:nvSpPr>
            <p:spPr>
              <a:xfrm>
                <a:off x="7710872" y="66462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gf75d9129a9_0_1086"/>
              <p:cNvSpPr/>
              <p:nvPr/>
            </p:nvSpPr>
            <p:spPr>
              <a:xfrm>
                <a:off x="7913198" y="66462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gf75d9129a9_0_1086"/>
              <p:cNvSpPr/>
              <p:nvPr/>
            </p:nvSpPr>
            <p:spPr>
              <a:xfrm>
                <a:off x="7508545" y="86696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gf75d9129a9_0_1086"/>
              <p:cNvSpPr/>
              <p:nvPr/>
            </p:nvSpPr>
            <p:spPr>
              <a:xfrm>
                <a:off x="7710872" y="86696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gf75d9129a9_0_1086"/>
              <p:cNvSpPr/>
              <p:nvPr/>
            </p:nvSpPr>
            <p:spPr>
              <a:xfrm>
                <a:off x="7913198" y="86696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gf75d9129a9_0_1086"/>
              <p:cNvSpPr/>
              <p:nvPr/>
            </p:nvSpPr>
            <p:spPr>
              <a:xfrm>
                <a:off x="7508545" y="106930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gf75d9129a9_0_1086"/>
              <p:cNvSpPr/>
              <p:nvPr/>
            </p:nvSpPr>
            <p:spPr>
              <a:xfrm>
                <a:off x="7710872" y="106930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gf75d9129a9_0_1086"/>
              <p:cNvSpPr/>
              <p:nvPr/>
            </p:nvSpPr>
            <p:spPr>
              <a:xfrm>
                <a:off x="7913198" y="106930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gf75d9129a9_0_1086"/>
              <p:cNvSpPr/>
              <p:nvPr/>
            </p:nvSpPr>
            <p:spPr>
              <a:xfrm>
                <a:off x="7508545" y="127164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gf75d9129a9_0_1086"/>
              <p:cNvSpPr/>
              <p:nvPr/>
            </p:nvSpPr>
            <p:spPr>
              <a:xfrm>
                <a:off x="7710872" y="127164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gf75d9129a9_0_1086"/>
              <p:cNvSpPr/>
              <p:nvPr/>
            </p:nvSpPr>
            <p:spPr>
              <a:xfrm>
                <a:off x="7913198" y="127164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gf75d9129a9_0_1086"/>
              <p:cNvSpPr/>
              <p:nvPr/>
            </p:nvSpPr>
            <p:spPr>
              <a:xfrm>
                <a:off x="8115524" y="66462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gf75d9129a9_0_1086"/>
              <p:cNvSpPr/>
              <p:nvPr/>
            </p:nvSpPr>
            <p:spPr>
              <a:xfrm>
                <a:off x="8115524" y="86696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gf75d9129a9_0_1086"/>
              <p:cNvSpPr/>
              <p:nvPr/>
            </p:nvSpPr>
            <p:spPr>
              <a:xfrm>
                <a:off x="8115524" y="106930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gf75d9129a9_0_1086"/>
              <p:cNvSpPr/>
              <p:nvPr/>
            </p:nvSpPr>
            <p:spPr>
              <a:xfrm>
                <a:off x="8115549" y="127164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gf75d9129a9_0_1086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gf75d9129a9_0_1086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gf75d9129a9_0_1086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gf75d9129a9_0_1086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gf75d9129a9_0_1086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gf75d9129a9_0_1086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gf75d9129a9_0_1086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gf75d9129a9_0_1086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gf75d9129a9_0_1086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gf75d9129a9_0_1086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gf75d9129a9_0_1086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gf75d9129a9_0_1086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gf75d9129a9_0_1086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gf75d9129a9_0_1086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gf75d9129a9_0_1086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gf75d9129a9_0_1086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gf75d9129a9_0_1086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379" name="Google Shape;379;gf75d9129a9_0_1086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gf75d9129a9_0_1086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gf75d9129a9_0_1086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gf75d9129a9_0_1086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gf75d9129a9_0_1086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gf75d9129a9_0_1086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gf75d9129a9_0_1086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gf75d9129a9_0_1086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gf75d9129a9_0_1086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gf75d9129a9_0_1086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gf75d9129a9_0_1086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gf75d9129a9_0_1086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gf75d9129a9_0_1086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gf75d9129a9_0_1086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gf75d9129a9_0_1086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gf75d9129a9_0_1086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gf75d9129a9_0_1086"/>
          <p:cNvSpPr txBox="1">
            <a:spLocks noGrp="1"/>
          </p:cNvSpPr>
          <p:nvPr>
            <p:ph type="body" idx="1"/>
          </p:nvPr>
        </p:nvSpPr>
        <p:spPr>
          <a:xfrm>
            <a:off x="2265333" y="880633"/>
            <a:ext cx="6727200" cy="510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533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Barlow SemiBold"/>
              <a:buChar char="•"/>
              <a:defRPr sz="48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396" name="Google Shape;396;gf75d9129a9_0_1086"/>
          <p:cNvSpPr txBox="1"/>
          <p:nvPr/>
        </p:nvSpPr>
        <p:spPr>
          <a:xfrm>
            <a:off x="888167" y="766058"/>
            <a:ext cx="8883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800">
                <a:solidFill>
                  <a:schemeClr val="lt1"/>
                </a:solidFill>
              </a:rPr>
              <a:t>“</a:t>
            </a:r>
            <a:endParaRPr sz="12800">
              <a:solidFill>
                <a:schemeClr val="lt1"/>
              </a:solidFill>
            </a:endParaRPr>
          </a:p>
        </p:txBody>
      </p:sp>
      <p:sp>
        <p:nvSpPr>
          <p:cNvPr id="397" name="Google Shape;397;gf75d9129a9_0_1086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gf75d9129a9_0_1152"/>
          <p:cNvGrpSpPr/>
          <p:nvPr/>
        </p:nvGrpSpPr>
        <p:grpSpPr>
          <a:xfrm>
            <a:off x="-276" y="0"/>
            <a:ext cx="12210571" cy="6866275"/>
            <a:chOff x="-207" y="0"/>
            <a:chExt cx="9158157" cy="5149835"/>
          </a:xfrm>
        </p:grpSpPr>
        <p:sp>
          <p:nvSpPr>
            <p:cNvPr id="400" name="Google Shape;400;gf75d9129a9_0_1152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gf75d9129a9_0_1152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gf75d9129a9_0_1152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gf75d9129a9_0_1152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04" name="Google Shape;404;gf75d9129a9_0_1152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gf75d9129a9_0_1152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gf75d9129a9_0_1152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gf75d9129a9_0_1152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8" name="Google Shape;408;gf75d9129a9_0_1152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gf75d9129a9_0_1152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gf75d9129a9_0_1152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gf75d9129a9_0_1152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gf75d9129a9_0_1152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gf75d9129a9_0_1152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gf75d9129a9_0_1152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gf75d9129a9_0_1152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gf75d9129a9_0_1152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gf75d9129a9_0_1152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gf75d9129a9_0_1152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gf75d9129a9_0_1152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gf75d9129a9_0_1152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gf75d9129a9_0_1152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gf75d9129a9_0_1152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gf75d9129a9_0_1152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gf75d9129a9_0_1152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25" name="Google Shape;425;gf75d9129a9_0_1152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gf75d9129a9_0_1152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gf75d9129a9_0_1152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8" name="Google Shape;428;gf75d9129a9_0_1152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7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gf75d9129a9_0_1152"/>
          <p:cNvSpPr txBox="1">
            <a:spLocks noGrp="1"/>
          </p:cNvSpPr>
          <p:nvPr>
            <p:ph type="body" idx="1"/>
          </p:nvPr>
        </p:nvSpPr>
        <p:spPr>
          <a:xfrm>
            <a:off x="1554500" y="2132933"/>
            <a:ext cx="3009600" cy="38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6pPr>
            <a:lvl7pPr marL="3200400" lvl="6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7pPr>
            <a:lvl8pPr marL="3657600" lvl="7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8pPr>
            <a:lvl9pPr marL="4114800" lvl="8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30" name="Google Shape;430;gf75d9129a9_0_1152"/>
          <p:cNvSpPr txBox="1">
            <a:spLocks noGrp="1"/>
          </p:cNvSpPr>
          <p:nvPr>
            <p:ph type="body" idx="2"/>
          </p:nvPr>
        </p:nvSpPr>
        <p:spPr>
          <a:xfrm>
            <a:off x="4941917" y="2132933"/>
            <a:ext cx="3009600" cy="38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6pPr>
            <a:lvl7pPr marL="3200400" lvl="6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7pPr>
            <a:lvl8pPr marL="3657600" lvl="7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8pPr>
            <a:lvl9pPr marL="4114800" lvl="8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31" name="Google Shape;431;gf75d9129a9_0_1152"/>
          <p:cNvSpPr txBox="1">
            <a:spLocks noGrp="1"/>
          </p:cNvSpPr>
          <p:nvPr>
            <p:ph type="body" idx="3"/>
          </p:nvPr>
        </p:nvSpPr>
        <p:spPr>
          <a:xfrm>
            <a:off x="8329334" y="2132933"/>
            <a:ext cx="3009600" cy="38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6pPr>
            <a:lvl7pPr marL="3200400" lvl="6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7pPr>
            <a:lvl8pPr marL="3657600" lvl="7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8pPr>
            <a:lvl9pPr marL="4114800" lvl="8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32" name="Google Shape;432;gf75d9129a9_0_1152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75d9129a9_0_1187"/>
          <p:cNvSpPr/>
          <p:nvPr/>
        </p:nvSpPr>
        <p:spPr>
          <a:xfrm>
            <a:off x="8133811" y="17"/>
            <a:ext cx="4067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f75d9129a9_0_1187"/>
          <p:cNvSpPr/>
          <p:nvPr/>
        </p:nvSpPr>
        <p:spPr>
          <a:xfrm>
            <a:off x="11339000" y="5986400"/>
            <a:ext cx="871500" cy="87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f75d9129a9_0_1187"/>
          <p:cNvSpPr/>
          <p:nvPr/>
        </p:nvSpPr>
        <p:spPr>
          <a:xfrm>
            <a:off x="429833" y="862000"/>
            <a:ext cx="5960700" cy="87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gf75d9129a9_0_1187"/>
          <p:cNvGrpSpPr/>
          <p:nvPr/>
        </p:nvGrpSpPr>
        <p:grpSpPr>
          <a:xfrm>
            <a:off x="-96" y="862007"/>
            <a:ext cx="207850" cy="871646"/>
            <a:chOff x="5385375" y="498300"/>
            <a:chExt cx="802200" cy="556500"/>
          </a:xfrm>
        </p:grpSpPr>
        <p:sp>
          <p:nvSpPr>
            <p:cNvPr id="438" name="Google Shape;438;gf75d9129a9_0_118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gf75d9129a9_0_118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gf75d9129a9_0_118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gf75d9129a9_0_1187"/>
          <p:cNvGrpSpPr/>
          <p:nvPr/>
        </p:nvGrpSpPr>
        <p:grpSpPr>
          <a:xfrm>
            <a:off x="7245098" y="5977964"/>
            <a:ext cx="888446" cy="888514"/>
            <a:chOff x="7134700" y="414375"/>
            <a:chExt cx="501919" cy="501900"/>
          </a:xfrm>
        </p:grpSpPr>
        <p:sp>
          <p:nvSpPr>
            <p:cNvPr id="442" name="Google Shape;442;gf75d9129a9_0_1187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gf75d9129a9_0_1187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gf75d9129a9_0_1187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gf75d9129a9_0_1187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gf75d9129a9_0_1187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gf75d9129a9_0_1187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gf75d9129a9_0_1187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gf75d9129a9_0_1187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gf75d9129a9_0_1187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gf75d9129a9_0_1187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gf75d9129a9_0_1187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gf75d9129a9_0_1187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gf75d9129a9_0_1187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gf75d9129a9_0_1187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gf75d9129a9_0_1187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gf75d9129a9_0_1187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gf75d9129a9_0_1187"/>
          <p:cNvGrpSpPr/>
          <p:nvPr/>
        </p:nvGrpSpPr>
        <p:grpSpPr>
          <a:xfrm rot="-5400000">
            <a:off x="10690813" y="-223416"/>
            <a:ext cx="424765" cy="871646"/>
            <a:chOff x="5385375" y="498300"/>
            <a:chExt cx="802200" cy="556500"/>
          </a:xfrm>
        </p:grpSpPr>
        <p:sp>
          <p:nvSpPr>
            <p:cNvPr id="459" name="Google Shape;459;gf75d9129a9_0_118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gf75d9129a9_0_118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gf75d9129a9_0_118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gf75d9129a9_0_1187"/>
          <p:cNvSpPr txBox="1">
            <a:spLocks noGrp="1"/>
          </p:cNvSpPr>
          <p:nvPr>
            <p:ph type="title"/>
          </p:nvPr>
        </p:nvSpPr>
        <p:spPr>
          <a:xfrm>
            <a:off x="678267" y="862000"/>
            <a:ext cx="57123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3" name="Google Shape;463;gf75d9129a9_0_1187"/>
          <p:cNvSpPr txBox="1">
            <a:spLocks noGrp="1"/>
          </p:cNvSpPr>
          <p:nvPr>
            <p:ph type="body" idx="1"/>
          </p:nvPr>
        </p:nvSpPr>
        <p:spPr>
          <a:xfrm>
            <a:off x="678267" y="2132933"/>
            <a:ext cx="5712300" cy="38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gf75d9129a9_0_1187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f75d9129a9_0_1219"/>
          <p:cNvSpPr/>
          <p:nvPr/>
        </p:nvSpPr>
        <p:spPr>
          <a:xfrm>
            <a:off x="11339000" y="5986400"/>
            <a:ext cx="871500" cy="87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f75d9129a9_0_1219"/>
          <p:cNvSpPr/>
          <p:nvPr/>
        </p:nvSpPr>
        <p:spPr>
          <a:xfrm>
            <a:off x="0" y="0"/>
            <a:ext cx="8715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f75d9129a9_0_1219"/>
          <p:cNvSpPr/>
          <p:nvPr/>
        </p:nvSpPr>
        <p:spPr>
          <a:xfrm>
            <a:off x="429833" y="5986399"/>
            <a:ext cx="10032000" cy="4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gf75d9129a9_0_1219"/>
          <p:cNvGrpSpPr/>
          <p:nvPr/>
        </p:nvGrpSpPr>
        <p:grpSpPr>
          <a:xfrm>
            <a:off x="-96" y="885741"/>
            <a:ext cx="207850" cy="871646"/>
            <a:chOff x="5385375" y="498300"/>
            <a:chExt cx="802200" cy="556500"/>
          </a:xfrm>
        </p:grpSpPr>
        <p:sp>
          <p:nvSpPr>
            <p:cNvPr id="470" name="Google Shape;470;gf75d9129a9_0_1219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gf75d9129a9_0_1219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gf75d9129a9_0_1219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gf75d9129a9_0_1219"/>
          <p:cNvGrpSpPr/>
          <p:nvPr/>
        </p:nvGrpSpPr>
        <p:grpSpPr>
          <a:xfrm>
            <a:off x="429607" y="877314"/>
            <a:ext cx="888446" cy="888514"/>
            <a:chOff x="7134700" y="414375"/>
            <a:chExt cx="501919" cy="501900"/>
          </a:xfrm>
        </p:grpSpPr>
        <p:sp>
          <p:nvSpPr>
            <p:cNvPr id="474" name="Google Shape;474;gf75d9129a9_0_1219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gf75d9129a9_0_1219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gf75d9129a9_0_1219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gf75d9129a9_0_1219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gf75d9129a9_0_1219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gf75d9129a9_0_1219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gf75d9129a9_0_1219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gf75d9129a9_0_1219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gf75d9129a9_0_1219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gf75d9129a9_0_1219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gf75d9129a9_0_1219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gf75d9129a9_0_1219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gf75d9129a9_0_1219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gf75d9129a9_0_1219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gf75d9129a9_0_1219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gf75d9129a9_0_1219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gf75d9129a9_0_1219"/>
          <p:cNvGrpSpPr/>
          <p:nvPr/>
        </p:nvGrpSpPr>
        <p:grpSpPr>
          <a:xfrm>
            <a:off x="11776692" y="894624"/>
            <a:ext cx="415780" cy="871646"/>
            <a:chOff x="5385375" y="498300"/>
            <a:chExt cx="802200" cy="556500"/>
          </a:xfrm>
        </p:grpSpPr>
        <p:sp>
          <p:nvSpPr>
            <p:cNvPr id="491" name="Google Shape;491;gf75d9129a9_0_1219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gf75d9129a9_0_1219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gf75d9129a9_0_1219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gf75d9129a9_0_1219"/>
          <p:cNvSpPr txBox="1">
            <a:spLocks noGrp="1"/>
          </p:cNvSpPr>
          <p:nvPr>
            <p:ph type="body" idx="1"/>
          </p:nvPr>
        </p:nvSpPr>
        <p:spPr>
          <a:xfrm>
            <a:off x="867633" y="5986400"/>
            <a:ext cx="9594300" cy="44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1pPr>
          </a:lstStyle>
          <a:p>
            <a:endParaRPr/>
          </a:p>
        </p:txBody>
      </p:sp>
      <p:sp>
        <p:nvSpPr>
          <p:cNvPr id="495" name="Google Shape;495;gf75d9129a9_0_1219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7" name="Google Shape;507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0" name="Google Shape;510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4" name="Google Shape;514;p3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5" name="Google Shape;515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1" name="Google Shape;521;p3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2" name="Google Shape;522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25" name="Google Shape;525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0" name="Google Shape;530;p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1" name="Google Shape;531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537" name="Google Shape;537;p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8" name="Google Shape;538;p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8" name="Google Shape;548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51" name="Google Shape;551;p3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52" name="Google Shape;552;p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5" name="Google Shape;555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9" name="Google Shape;559;p4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0" name="Google Shape;560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66" name="Google Shape;566;p4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7" name="Google Shape;567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70" name="Google Shape;570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74" name="Google Shape;574;p4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5" name="Google Shape;575;p4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a blok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9" name="Google Shape;579;p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582" name="Google Shape;582;p4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ai virsrakst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f75d9129a9_0_1250"/>
          <p:cNvSpPr txBox="1">
            <a:spLocks noGrp="1"/>
          </p:cNvSpPr>
          <p:nvPr>
            <p:ph type="ctrTitle"/>
          </p:nvPr>
        </p:nvSpPr>
        <p:spPr>
          <a:xfrm>
            <a:off x="691950" y="3065413"/>
            <a:ext cx="108081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88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Humanitāro zinātņu digitālie resursi: integrācija un attīstība</a:t>
            </a:r>
            <a:endParaRPr sz="4888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285"/>
              <a:buFont typeface="Calibri"/>
              <a:buNone/>
            </a:pPr>
            <a:r>
              <a:rPr lang="lv-LV" sz="38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LKA aktivitātes</a:t>
            </a:r>
            <a:endParaRPr sz="3888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f75d9129a9_0_1250"/>
          <p:cNvSpPr txBox="1">
            <a:spLocks noGrp="1"/>
          </p:cNvSpPr>
          <p:nvPr>
            <p:ph type="subTitle" idx="1"/>
          </p:nvPr>
        </p:nvSpPr>
        <p:spPr>
          <a:xfrm>
            <a:off x="322200" y="4997200"/>
            <a:ext cx="115476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lv-LV" sz="1840">
                <a:latin typeface="Roboto"/>
                <a:ea typeface="Roboto"/>
                <a:cs typeface="Roboto"/>
                <a:sym typeface="Roboto"/>
              </a:rPr>
              <a:t>Dr.sc.soc. Ilona Kunda, Dr.sc.soc. Jānis Daugavietis, Mg.art. Ance Kristāla, Bc.art. Agnese Karlsone</a:t>
            </a:r>
            <a:endParaRPr sz="184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lv-LV" sz="1840">
                <a:latin typeface="Roboto"/>
                <a:ea typeface="Roboto"/>
                <a:cs typeface="Roboto"/>
                <a:sym typeface="Roboto"/>
              </a:rPr>
              <a:t>Konference «Kultūras Krustpunkti XV», 2021. gada 2. novembrī</a:t>
            </a:r>
            <a:endParaRPr sz="184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84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184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gf75d9129a9_0_1250"/>
          <p:cNvSpPr txBox="1">
            <a:spLocks noGrp="1"/>
          </p:cNvSpPr>
          <p:nvPr>
            <p:ph type="subTitle" idx="1"/>
          </p:nvPr>
        </p:nvSpPr>
        <p:spPr>
          <a:xfrm>
            <a:off x="145500" y="6295925"/>
            <a:ext cx="11901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300">
                <a:latin typeface="Roboto"/>
                <a:ea typeface="Roboto"/>
                <a:cs typeface="Roboto"/>
                <a:sym typeface="Roboto"/>
              </a:rPr>
              <a:t>Prezentācija tapusi Valsts pētījuma programmas "Humanitāro zinātņu digitālie resursi" projekta "Humanitāro zinātņu digitālie resursi: integrācija un attīstība" </a:t>
            </a:r>
            <a:br>
              <a:rPr lang="lv-LV" sz="1300">
                <a:latin typeface="Roboto"/>
                <a:ea typeface="Roboto"/>
                <a:cs typeface="Roboto"/>
                <a:sym typeface="Roboto"/>
              </a:rPr>
            </a:br>
            <a:r>
              <a:rPr lang="lv-LV" sz="1300">
                <a:latin typeface="Roboto"/>
                <a:ea typeface="Roboto"/>
                <a:cs typeface="Roboto"/>
                <a:sym typeface="Roboto"/>
              </a:rPr>
              <a:t>(Nr. VPP-IZM-DH-2020/1-0001) ietvaros.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4" name="Google Shape;594;gf75d9129a9_0_1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54" y="802225"/>
            <a:ext cx="3313366" cy="16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No resursu veidotāju-partneru aptaujas</a:t>
            </a:r>
            <a:endParaRPr b="1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>
                <a:latin typeface="Roboto"/>
                <a:ea typeface="Roboto"/>
                <a:cs typeface="Roboto"/>
                <a:sym typeface="Roboto"/>
              </a:rPr>
              <a:t>Pamestie </a:t>
            </a:r>
            <a:r>
              <a:rPr lang="lv-LV"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resursi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“Latvijas projektorientētā zinātnes finansējuma modeļa sekas”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“tie ir bijuši resursi, kas speciāli veidoti konkrētu projekta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aktivitāšu izpildei un nekad nav tikuši plānoti 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uzturēšanai ilgtermiņā”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“beidzās projekts, nav viena atbildīgā, trūkst motivētu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 resursa uzturētāju”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“kaut kas laikam nebija īsti labi saprogrammēts un 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600" i="1">
                <a:latin typeface="Roboto"/>
                <a:ea typeface="Roboto"/>
                <a:cs typeface="Roboto"/>
                <a:sym typeface="Roboto"/>
              </a:rPr>
              <a:t>datu apjomu nevarēja ieintegrēt (jaunajā resursā)”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0" name="Google Shape;73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50" y="1690700"/>
            <a:ext cx="531495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f75d9129a9_0_1337"/>
          <p:cNvSpPr txBox="1">
            <a:spLocks noGrp="1"/>
          </p:cNvSpPr>
          <p:nvPr>
            <p:ph type="ctrTitle"/>
          </p:nvPr>
        </p:nvSpPr>
        <p:spPr>
          <a:xfrm>
            <a:off x="775992" y="2706492"/>
            <a:ext cx="7329600" cy="116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latin typeface="Roboto"/>
                <a:ea typeface="Roboto"/>
                <a:cs typeface="Roboto"/>
                <a:sym typeface="Roboto"/>
              </a:rPr>
              <a:t>Kas plānots turpmāk?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f75d9129a9_0_1350"/>
          <p:cNvSpPr/>
          <p:nvPr/>
        </p:nvSpPr>
        <p:spPr>
          <a:xfrm>
            <a:off x="11196300" y="5786400"/>
            <a:ext cx="995700" cy="10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f75d9129a9_0_1350"/>
          <p:cNvSpPr txBox="1">
            <a:spLocks noGrp="1"/>
          </p:cNvSpPr>
          <p:nvPr>
            <p:ph type="ctrTitle" idx="4294967295"/>
          </p:nvPr>
        </p:nvSpPr>
        <p:spPr>
          <a:xfrm>
            <a:off x="1486256" y="774600"/>
            <a:ext cx="9705600" cy="111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Plānots turpmāk:</a:t>
            </a:r>
            <a:endParaRPr b="1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gf75d9129a9_0_1350"/>
          <p:cNvSpPr txBox="1">
            <a:spLocks noGrp="1"/>
          </p:cNvSpPr>
          <p:nvPr>
            <p:ph type="subTitle" idx="4294967295"/>
          </p:nvPr>
        </p:nvSpPr>
        <p:spPr>
          <a:xfrm>
            <a:off x="1857750" y="2501250"/>
            <a:ext cx="9972600" cy="316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4150" algn="l" rtl="0">
              <a:spcBef>
                <a:spcPts val="1000"/>
              </a:spcBef>
              <a:spcAft>
                <a:spcPts val="0"/>
              </a:spcAft>
              <a:buSzPts val="2100"/>
              <a:buFont typeface="Roboto"/>
              <a:buAutoNum type="arabicPeriod"/>
            </a:pPr>
            <a:r>
              <a:rPr lang="lv-LV" sz="2100">
                <a:latin typeface="Roboto"/>
                <a:ea typeface="Roboto"/>
                <a:cs typeface="Roboto"/>
                <a:sym typeface="Roboto"/>
              </a:rPr>
              <a:t>Lietotāju CAWI aptauja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84150" algn="l" rtl="0">
              <a:spcBef>
                <a:spcPts val="1000"/>
              </a:spcBef>
              <a:spcAft>
                <a:spcPts val="0"/>
              </a:spcAft>
              <a:buSzPts val="2100"/>
              <a:buFont typeface="Roboto"/>
              <a:buAutoNum type="arabicPeriod"/>
            </a:pPr>
            <a:r>
              <a:rPr lang="lv-LV" sz="2100">
                <a:latin typeface="Roboto"/>
                <a:ea typeface="Roboto"/>
                <a:cs typeface="Roboto"/>
                <a:sym typeface="Roboto"/>
              </a:rPr>
              <a:t>Online intervijas ar </a:t>
            </a:r>
            <a:r>
              <a:rPr lang="lv-LV" sz="2100" b="1">
                <a:latin typeface="Roboto"/>
                <a:ea typeface="Roboto"/>
                <a:cs typeface="Roboto"/>
                <a:sym typeface="Roboto"/>
              </a:rPr>
              <a:t>praktisku uzdevumu </a:t>
            </a:r>
            <a:r>
              <a:rPr lang="lv-LV" sz="2100">
                <a:latin typeface="Roboto"/>
                <a:ea typeface="Roboto"/>
                <a:cs typeface="Roboto"/>
                <a:sym typeface="Roboto"/>
              </a:rPr>
              <a:t>elementiem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84150" algn="l" rtl="0">
              <a:spcBef>
                <a:spcPts val="1000"/>
              </a:spcBef>
              <a:spcAft>
                <a:spcPts val="0"/>
              </a:spcAft>
              <a:buSzPts val="2100"/>
              <a:buFont typeface="Roboto"/>
              <a:buAutoNum type="arabicPeriod"/>
            </a:pPr>
            <a:r>
              <a:rPr lang="lv-LV" sz="2100">
                <a:latin typeface="Roboto"/>
                <a:ea typeface="Roboto"/>
                <a:cs typeface="Roboto"/>
                <a:sym typeface="Roboto"/>
              </a:rPr>
              <a:t>Ziņojuma izstrāde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gf75d9129a9_0_1350"/>
          <p:cNvSpPr txBox="1">
            <a:spLocks noGrp="1"/>
          </p:cNvSpPr>
          <p:nvPr>
            <p:ph type="sldNum" idx="12"/>
          </p:nvPr>
        </p:nvSpPr>
        <p:spPr>
          <a:xfrm>
            <a:off x="11320672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75d9129a9_0_1261"/>
          <p:cNvSpPr/>
          <p:nvPr/>
        </p:nvSpPr>
        <p:spPr>
          <a:xfrm>
            <a:off x="11196300" y="5786400"/>
            <a:ext cx="995700" cy="10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gf75d9129a9_0_1261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7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Projekta partneri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f75d9129a9_0_1261"/>
          <p:cNvSpPr txBox="1">
            <a:spLocks noGrp="1"/>
          </p:cNvSpPr>
          <p:nvPr>
            <p:ph type="sldNum" idx="12"/>
          </p:nvPr>
        </p:nvSpPr>
        <p:spPr>
          <a:xfrm>
            <a:off x="11258406" y="61232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2</a:t>
            </a:fld>
            <a:endParaRPr/>
          </a:p>
        </p:txBody>
      </p:sp>
      <p:pic>
        <p:nvPicPr>
          <p:cNvPr id="602" name="Google Shape;602;gf75d9129a9_0_1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951" y="2176692"/>
            <a:ext cx="3102244" cy="9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f75d9129a9_0_1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951" y="3538442"/>
            <a:ext cx="4489401" cy="7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f75d9129a9_0_12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8725" y="4518786"/>
            <a:ext cx="1590412" cy="149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f75d9129a9_0_12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0782" y="4303203"/>
            <a:ext cx="3051624" cy="192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f75d9129a9_0_12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8761" y="3263238"/>
            <a:ext cx="1590412" cy="135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f75d9129a9_0_12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4515" y="2216769"/>
            <a:ext cx="2550810" cy="86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f75d9129a9_0_12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4057" y="2393011"/>
            <a:ext cx="3062613" cy="7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f75d9129a9_0_126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4040" y="4644822"/>
            <a:ext cx="1590413" cy="124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f75d9129a9_0_126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37401" y="3319687"/>
            <a:ext cx="2707125" cy="124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f75d9129a9_0_1286"/>
          <p:cNvSpPr/>
          <p:nvPr/>
        </p:nvSpPr>
        <p:spPr>
          <a:xfrm>
            <a:off x="11196300" y="5786400"/>
            <a:ext cx="995700" cy="10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f75d9129a9_0_1286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7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LKA iesaistes raksturs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gf75d9129a9_0_1286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3</a:t>
            </a:fld>
            <a:endParaRPr/>
          </a:p>
        </p:txBody>
      </p:sp>
      <p:sp>
        <p:nvSpPr>
          <p:cNvPr id="618" name="Google Shape;618;gf75d9129a9_0_1286"/>
          <p:cNvSpPr txBox="1">
            <a:spLocks noGrp="1"/>
          </p:cNvSpPr>
          <p:nvPr>
            <p:ph type="body" idx="1"/>
          </p:nvPr>
        </p:nvSpPr>
        <p:spPr>
          <a:xfrm>
            <a:off x="1174375" y="2094575"/>
            <a:ext cx="1082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Mērķis</a:t>
            </a:r>
            <a:r>
              <a:rPr lang="lv-LV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v-LV">
                <a:latin typeface="Roboto"/>
                <a:ea typeface="Roboto"/>
                <a:cs typeface="Roboto"/>
                <a:sym typeface="Roboto"/>
              </a:rPr>
              <a:t>(4) izzināt dažādu mērķauditoriju viedokli par digitālo resursu izmantošanu, lai sekmīgāk pielāgotu resursus dažādām mērķgrupām</a:t>
            </a:r>
            <a:br>
              <a:rPr lang="lv-LV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Apakšuzdevums WP5 ietvaros</a:t>
            </a:r>
            <a:r>
              <a:rPr lang="lv-LV" b="1">
                <a:highlight>
                  <a:srgbClr val="6D9EEB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lv-LV">
                <a:latin typeface="Roboto"/>
                <a:ea typeface="Roboto"/>
                <a:cs typeface="Roboto"/>
                <a:sym typeface="Roboto"/>
              </a:rPr>
              <a:t> veikt izpēti par DH resursu lietotāju vajadzībām, DH resursu un rīku izmantošanu un pielietojumu veidiem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03"/>
              <a:buFont typeface="Roboto"/>
              <a:buChar char="•"/>
            </a:pPr>
            <a:r>
              <a:rPr lang="lv-LV">
                <a:latin typeface="Roboto"/>
                <a:ea typeface="Roboto"/>
                <a:cs typeface="Roboto"/>
                <a:sym typeface="Roboto"/>
              </a:rPr>
              <a:t>NB: brīvība izvēlēties pētījuma konkrēto fokusu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03"/>
              <a:buFont typeface="Roboto"/>
              <a:buChar char="•"/>
            </a:pPr>
            <a:r>
              <a:rPr lang="lv-LV">
                <a:latin typeface="Roboto"/>
                <a:ea typeface="Roboto"/>
                <a:cs typeface="Roboto"/>
                <a:sym typeface="Roboto"/>
              </a:rPr>
              <a:t>Pētījuma satura veidošanā konsultācijas ar partneriem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Roboto"/>
                <a:ea typeface="Roboto"/>
                <a:cs typeface="Roboto"/>
                <a:sym typeface="Roboto"/>
              </a:rPr>
              <a:t>Darba grupas sastāvs: </a:t>
            </a:r>
            <a:r>
              <a:rPr lang="lv-LV">
                <a:latin typeface="Roboto"/>
                <a:ea typeface="Roboto"/>
                <a:cs typeface="Roboto"/>
                <a:sym typeface="Roboto"/>
              </a:rPr>
              <a:t>Agnese Karlsone, Ance Kristāla, Ilona Kunda (LKA)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Roboto"/>
                <a:ea typeface="Roboto"/>
                <a:cs typeface="Roboto"/>
                <a:sym typeface="Roboto"/>
              </a:rPr>
              <a:t>Darba grupas vadītājs: </a:t>
            </a:r>
            <a:r>
              <a:rPr lang="lv-LV">
                <a:latin typeface="Roboto"/>
                <a:ea typeface="Roboto"/>
                <a:cs typeface="Roboto"/>
                <a:sym typeface="Roboto"/>
              </a:rPr>
              <a:t>Jānis Daugavietis (LU LFMI)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3703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5" y="203200"/>
            <a:ext cx="12058024" cy="6451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Google Shape;624;p5"/>
          <p:cNvCxnSpPr/>
          <p:nvPr/>
        </p:nvCxnSpPr>
        <p:spPr>
          <a:xfrm>
            <a:off x="420200" y="111800"/>
            <a:ext cx="18800" cy="6634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f6863cea68_0_0"/>
          <p:cNvSpPr/>
          <p:nvPr/>
        </p:nvSpPr>
        <p:spPr>
          <a:xfrm>
            <a:off x="7161868" y="2383463"/>
            <a:ext cx="2050500" cy="730500"/>
          </a:xfrm>
          <a:prstGeom prst="flowChartConnector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Savas vajadzības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0" name="Google Shape;630;gf6863cea68_0_0"/>
          <p:cNvCxnSpPr/>
          <p:nvPr/>
        </p:nvCxnSpPr>
        <p:spPr>
          <a:xfrm rot="10800000" flipH="1">
            <a:off x="6749234" y="2748763"/>
            <a:ext cx="412800" cy="5316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31" name="Google Shape;631;gf6863cea68_0_0"/>
          <p:cNvSpPr/>
          <p:nvPr/>
        </p:nvSpPr>
        <p:spPr>
          <a:xfrm>
            <a:off x="4298034" y="2870563"/>
            <a:ext cx="2451300" cy="81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300">
                <a:latin typeface="Roboto"/>
                <a:ea typeface="Roboto"/>
                <a:cs typeface="Roboto"/>
                <a:sym typeface="Roboto"/>
              </a:rPr>
              <a:t>Izstrādātāji un uzturētāji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2" name="Google Shape;632;gf6863cea68_0_0"/>
          <p:cNvCxnSpPr>
            <a:stCxn id="633" idx="2"/>
            <a:endCxn id="631" idx="0"/>
          </p:cNvCxnSpPr>
          <p:nvPr/>
        </p:nvCxnSpPr>
        <p:spPr>
          <a:xfrm flipH="1">
            <a:off x="5523818" y="2383374"/>
            <a:ext cx="300" cy="487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4" name="Google Shape;634;gf6863cea68_0_0"/>
          <p:cNvCxnSpPr>
            <a:stCxn id="631" idx="2"/>
            <a:endCxn id="635" idx="0"/>
          </p:cNvCxnSpPr>
          <p:nvPr/>
        </p:nvCxnSpPr>
        <p:spPr>
          <a:xfrm>
            <a:off x="5523684" y="3690163"/>
            <a:ext cx="0" cy="487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6" name="Google Shape;636;gf6863cea68_0_0"/>
          <p:cNvCxnSpPr>
            <a:stCxn id="633" idx="1"/>
            <a:endCxn id="637" idx="6"/>
          </p:cNvCxnSpPr>
          <p:nvPr/>
        </p:nvCxnSpPr>
        <p:spPr>
          <a:xfrm rot="10800000">
            <a:off x="3530768" y="2082924"/>
            <a:ext cx="1066500" cy="55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33" name="Google Shape;633;gf6863cea68_0_0"/>
          <p:cNvSpPr/>
          <p:nvPr/>
        </p:nvSpPr>
        <p:spPr>
          <a:xfrm>
            <a:off x="4597268" y="1893474"/>
            <a:ext cx="1853700" cy="48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300">
                <a:latin typeface="Roboto"/>
                <a:ea typeface="Roboto"/>
                <a:cs typeface="Roboto"/>
                <a:sym typeface="Roboto"/>
              </a:rPr>
              <a:t>Pasūtītāji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gf6863cea68_0_0"/>
          <p:cNvSpPr/>
          <p:nvPr/>
        </p:nvSpPr>
        <p:spPr>
          <a:xfrm>
            <a:off x="4298467" y="5376667"/>
            <a:ext cx="2726100" cy="48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300">
                <a:latin typeface="Roboto"/>
                <a:ea typeface="Roboto"/>
                <a:cs typeface="Roboto"/>
                <a:sym typeface="Roboto"/>
              </a:rPr>
              <a:t>Lietotāji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9" name="Google Shape;639;gf6863cea68_0_0"/>
          <p:cNvCxnSpPr>
            <a:stCxn id="638" idx="0"/>
            <a:endCxn id="635" idx="2"/>
          </p:cNvCxnSpPr>
          <p:nvPr/>
        </p:nvCxnSpPr>
        <p:spPr>
          <a:xfrm rot="10800000">
            <a:off x="5661217" y="4667167"/>
            <a:ext cx="300" cy="709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37" name="Google Shape;637;gf6863cea68_0_0"/>
          <p:cNvSpPr/>
          <p:nvPr/>
        </p:nvSpPr>
        <p:spPr>
          <a:xfrm>
            <a:off x="528301" y="1357430"/>
            <a:ext cx="3002400" cy="1451100"/>
          </a:xfrm>
          <a:prstGeom prst="flowChartConnector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Mērķis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Uzdevumi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Mērķauditorijas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Indikatori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gf6863cea68_0_0"/>
          <p:cNvSpPr/>
          <p:nvPr/>
        </p:nvSpPr>
        <p:spPr>
          <a:xfrm>
            <a:off x="7124475" y="3272525"/>
            <a:ext cx="2206800" cy="684300"/>
          </a:xfrm>
          <a:prstGeom prst="flowChartConnector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Kapacitātes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1" name="Google Shape;641;gf6863cea68_0_0"/>
          <p:cNvCxnSpPr>
            <a:stCxn id="631" idx="3"/>
            <a:endCxn id="640" idx="2"/>
          </p:cNvCxnSpPr>
          <p:nvPr/>
        </p:nvCxnSpPr>
        <p:spPr>
          <a:xfrm>
            <a:off x="6749334" y="3280363"/>
            <a:ext cx="375000" cy="334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2" name="Google Shape;642;gf6863cea68_0_0"/>
          <p:cNvCxnSpPr>
            <a:stCxn id="637" idx="5"/>
            <a:endCxn id="631" idx="1"/>
          </p:cNvCxnSpPr>
          <p:nvPr/>
        </p:nvCxnSpPr>
        <p:spPr>
          <a:xfrm>
            <a:off x="3091010" y="2596021"/>
            <a:ext cx="1206900" cy="684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3" name="Google Shape;643;gf6863cea68_0_0"/>
          <p:cNvCxnSpPr>
            <a:stCxn id="629" idx="6"/>
            <a:endCxn id="635" idx="3"/>
          </p:cNvCxnSpPr>
          <p:nvPr/>
        </p:nvCxnSpPr>
        <p:spPr>
          <a:xfrm flipH="1">
            <a:off x="6803968" y="2748713"/>
            <a:ext cx="2408400" cy="1673700"/>
          </a:xfrm>
          <a:prstGeom prst="bentConnector3">
            <a:avLst>
              <a:gd name="adj1" fmla="val -131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gf6863cea68_0_0"/>
          <p:cNvCxnSpPr>
            <a:stCxn id="640" idx="4"/>
            <a:endCxn id="635" idx="3"/>
          </p:cNvCxnSpPr>
          <p:nvPr/>
        </p:nvCxnSpPr>
        <p:spPr>
          <a:xfrm rot="5400000">
            <a:off x="7303575" y="3497825"/>
            <a:ext cx="465300" cy="1383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gf6863cea68_0_0"/>
          <p:cNvSpPr/>
          <p:nvPr/>
        </p:nvSpPr>
        <p:spPr>
          <a:xfrm>
            <a:off x="8541503" y="123921"/>
            <a:ext cx="1218000" cy="269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V., pašv.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gf6863cea68_0_0"/>
          <p:cNvSpPr/>
          <p:nvPr/>
        </p:nvSpPr>
        <p:spPr>
          <a:xfrm>
            <a:off x="8541504" y="466087"/>
            <a:ext cx="1218000" cy="269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Privātās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gf6863cea68_0_0"/>
          <p:cNvSpPr/>
          <p:nvPr/>
        </p:nvSpPr>
        <p:spPr>
          <a:xfrm>
            <a:off x="8565251" y="808250"/>
            <a:ext cx="910200" cy="269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NVO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gf6863cea68_0_0"/>
          <p:cNvSpPr/>
          <p:nvPr/>
        </p:nvSpPr>
        <p:spPr>
          <a:xfrm>
            <a:off x="8589562" y="1159821"/>
            <a:ext cx="1354500" cy="269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Academia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gf6863cea68_0_0"/>
          <p:cNvSpPr/>
          <p:nvPr/>
        </p:nvSpPr>
        <p:spPr>
          <a:xfrm>
            <a:off x="6568677" y="1360071"/>
            <a:ext cx="1853700" cy="606300"/>
          </a:xfrm>
          <a:prstGeom prst="flowChartConnector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Dažādas intereses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" name="Google Shape;650;gf6863cea68_0_0"/>
          <p:cNvCxnSpPr>
            <a:stCxn id="649" idx="6"/>
            <a:endCxn id="646" idx="1"/>
          </p:cNvCxnSpPr>
          <p:nvPr/>
        </p:nvCxnSpPr>
        <p:spPr>
          <a:xfrm rot="10800000" flipH="1">
            <a:off x="8422377" y="600921"/>
            <a:ext cx="119100" cy="10623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gf6863cea68_0_0"/>
          <p:cNvCxnSpPr>
            <a:stCxn id="649" idx="6"/>
            <a:endCxn id="647" idx="1"/>
          </p:cNvCxnSpPr>
          <p:nvPr/>
        </p:nvCxnSpPr>
        <p:spPr>
          <a:xfrm rot="10800000" flipH="1">
            <a:off x="8422377" y="943221"/>
            <a:ext cx="142800" cy="720000"/>
          </a:xfrm>
          <a:prstGeom prst="bentConnector3">
            <a:avLst>
              <a:gd name="adj1" fmla="val 5002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2" name="Google Shape;652;gf6863cea68_0_0"/>
          <p:cNvCxnSpPr>
            <a:stCxn id="648" idx="1"/>
            <a:endCxn id="649" idx="6"/>
          </p:cNvCxnSpPr>
          <p:nvPr/>
        </p:nvCxnSpPr>
        <p:spPr>
          <a:xfrm flipH="1">
            <a:off x="8422462" y="1294671"/>
            <a:ext cx="167100" cy="368700"/>
          </a:xfrm>
          <a:prstGeom prst="bentConnector3">
            <a:avLst>
              <a:gd name="adj1" fmla="val 5002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gf6863cea68_0_0"/>
          <p:cNvCxnSpPr>
            <a:stCxn id="645" idx="1"/>
            <a:endCxn id="649" idx="6"/>
          </p:cNvCxnSpPr>
          <p:nvPr/>
        </p:nvCxnSpPr>
        <p:spPr>
          <a:xfrm flipH="1">
            <a:off x="8422403" y="258771"/>
            <a:ext cx="119100" cy="14046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4" name="Google Shape;654;gf6863cea68_0_0"/>
          <p:cNvSpPr/>
          <p:nvPr/>
        </p:nvSpPr>
        <p:spPr>
          <a:xfrm>
            <a:off x="10341677" y="487121"/>
            <a:ext cx="1719600" cy="269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Universitātes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gf6863cea68_0_0"/>
          <p:cNvSpPr/>
          <p:nvPr/>
        </p:nvSpPr>
        <p:spPr>
          <a:xfrm>
            <a:off x="10854375" y="890975"/>
            <a:ext cx="1206900" cy="269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Institūti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gf6863cea68_0_0"/>
          <p:cNvSpPr/>
          <p:nvPr/>
        </p:nvSpPr>
        <p:spPr>
          <a:xfrm>
            <a:off x="10994868" y="1399063"/>
            <a:ext cx="1066500" cy="269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Grupas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gf6863cea68_0_0"/>
          <p:cNvSpPr/>
          <p:nvPr/>
        </p:nvSpPr>
        <p:spPr>
          <a:xfrm>
            <a:off x="10994877" y="1855021"/>
            <a:ext cx="1066500" cy="269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Indivīdi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8" name="Google Shape;658;gf6863cea68_0_0"/>
          <p:cNvCxnSpPr>
            <a:stCxn id="654" idx="1"/>
            <a:endCxn id="648" idx="3"/>
          </p:cNvCxnSpPr>
          <p:nvPr/>
        </p:nvCxnSpPr>
        <p:spPr>
          <a:xfrm flipH="1">
            <a:off x="9944177" y="621971"/>
            <a:ext cx="397500" cy="6726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gf6863cea68_0_0"/>
          <p:cNvCxnSpPr>
            <a:stCxn id="655" idx="1"/>
            <a:endCxn id="648" idx="3"/>
          </p:cNvCxnSpPr>
          <p:nvPr/>
        </p:nvCxnSpPr>
        <p:spPr>
          <a:xfrm flipH="1">
            <a:off x="9944175" y="1025825"/>
            <a:ext cx="910200" cy="2688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gf6863cea68_0_0"/>
          <p:cNvCxnSpPr>
            <a:stCxn id="656" idx="1"/>
            <a:endCxn id="648" idx="3"/>
          </p:cNvCxnSpPr>
          <p:nvPr/>
        </p:nvCxnSpPr>
        <p:spPr>
          <a:xfrm rot="10800000">
            <a:off x="9943968" y="1294813"/>
            <a:ext cx="1050900" cy="2391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gf6863cea68_0_0"/>
          <p:cNvCxnSpPr>
            <a:stCxn id="657" idx="1"/>
            <a:endCxn id="648" idx="3"/>
          </p:cNvCxnSpPr>
          <p:nvPr/>
        </p:nvCxnSpPr>
        <p:spPr>
          <a:xfrm rot="10800000">
            <a:off x="9943977" y="1294771"/>
            <a:ext cx="1050900" cy="6951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2" name="Google Shape;662;gf6863cea68_0_0"/>
          <p:cNvSpPr/>
          <p:nvPr/>
        </p:nvSpPr>
        <p:spPr>
          <a:xfrm>
            <a:off x="9670700" y="4051767"/>
            <a:ext cx="2330700" cy="20559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/>
              <a:t>Uzturēšana, papildināšanakomunikācija ar lietotājiem (Curation)</a:t>
            </a:r>
            <a:endParaRPr sz="1500"/>
          </a:p>
        </p:txBody>
      </p:sp>
      <p:cxnSp>
        <p:nvCxnSpPr>
          <p:cNvPr id="663" name="Google Shape;663;gf6863cea68_0_0"/>
          <p:cNvCxnSpPr>
            <a:stCxn id="662" idx="1"/>
            <a:endCxn id="664" idx="2"/>
          </p:cNvCxnSpPr>
          <p:nvPr/>
        </p:nvCxnSpPr>
        <p:spPr>
          <a:xfrm rot="10800000">
            <a:off x="5523502" y="4633049"/>
            <a:ext cx="4147200" cy="204000"/>
          </a:xfrm>
          <a:prstGeom prst="curvedConnector2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4" name="Google Shape;664;gf6863cea68_0_0"/>
          <p:cNvSpPr/>
          <p:nvPr/>
        </p:nvSpPr>
        <p:spPr>
          <a:xfrm>
            <a:off x="4189117" y="4142213"/>
            <a:ext cx="2669058" cy="490968"/>
          </a:xfrm>
          <a:prstGeom prst="flowChartTerminator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Rīks, resurss</a:t>
            </a:r>
            <a:endParaRPr sz="1900"/>
          </a:p>
        </p:txBody>
      </p:sp>
      <p:sp>
        <p:nvSpPr>
          <p:cNvPr id="665" name="Google Shape;665;gf6863cea68_0_0"/>
          <p:cNvSpPr txBox="1"/>
          <p:nvPr/>
        </p:nvSpPr>
        <p:spPr>
          <a:xfrm>
            <a:off x="187533" y="150667"/>
            <a:ext cx="2903700" cy="292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i="1"/>
              <a:t>2021.10. Rīka ekosistēma</a:t>
            </a:r>
            <a:endParaRPr sz="1900" i="1"/>
          </a:p>
        </p:txBody>
      </p:sp>
      <p:sp>
        <p:nvSpPr>
          <p:cNvPr id="666" name="Google Shape;666;gf6863cea68_0_0"/>
          <p:cNvSpPr/>
          <p:nvPr/>
        </p:nvSpPr>
        <p:spPr>
          <a:xfrm>
            <a:off x="726100" y="3836067"/>
            <a:ext cx="1935600" cy="1001100"/>
          </a:xfrm>
          <a:prstGeom prst="flowChartConnector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>
                <a:latin typeface="Roboto"/>
                <a:ea typeface="Roboto"/>
                <a:cs typeface="Roboto"/>
                <a:sym typeface="Roboto"/>
              </a:rPr>
              <a:t>Lomas var pārklāties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7" name="Google Shape;667;gf6863cea68_0_0"/>
          <p:cNvCxnSpPr>
            <a:stCxn id="666" idx="6"/>
            <a:endCxn id="633" idx="1"/>
          </p:cNvCxnSpPr>
          <p:nvPr/>
        </p:nvCxnSpPr>
        <p:spPr>
          <a:xfrm rot="10800000" flipH="1">
            <a:off x="2661700" y="2138517"/>
            <a:ext cx="1935600" cy="2198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668" name="Google Shape;668;gf6863cea68_0_0"/>
          <p:cNvCxnSpPr>
            <a:stCxn id="666" idx="6"/>
            <a:endCxn id="631" idx="1"/>
          </p:cNvCxnSpPr>
          <p:nvPr/>
        </p:nvCxnSpPr>
        <p:spPr>
          <a:xfrm rot="10800000" flipH="1">
            <a:off x="2661700" y="3280317"/>
            <a:ext cx="1636200" cy="105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669" name="Google Shape;669;gf6863cea68_0_0"/>
          <p:cNvCxnSpPr>
            <a:stCxn id="666" idx="6"/>
            <a:endCxn id="638" idx="1"/>
          </p:cNvCxnSpPr>
          <p:nvPr/>
        </p:nvCxnSpPr>
        <p:spPr>
          <a:xfrm>
            <a:off x="2661700" y="4336617"/>
            <a:ext cx="1636800" cy="12849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670" name="Google Shape;670;gf6863cea68_0_0"/>
          <p:cNvCxnSpPr>
            <a:stCxn id="649" idx="3"/>
            <a:endCxn id="633" idx="3"/>
          </p:cNvCxnSpPr>
          <p:nvPr/>
        </p:nvCxnSpPr>
        <p:spPr>
          <a:xfrm flipH="1">
            <a:off x="6451045" y="1877580"/>
            <a:ext cx="389100" cy="260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671" name="Google Shape;671;gf6863cea68_0_0"/>
          <p:cNvCxnSpPr>
            <a:stCxn id="649" idx="3"/>
          </p:cNvCxnSpPr>
          <p:nvPr/>
        </p:nvCxnSpPr>
        <p:spPr>
          <a:xfrm flipH="1">
            <a:off x="6456145" y="1877580"/>
            <a:ext cx="384000" cy="97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672" name="Google Shape;672;gf6863cea68_0_0"/>
          <p:cNvCxnSpPr>
            <a:stCxn id="649" idx="3"/>
          </p:cNvCxnSpPr>
          <p:nvPr/>
        </p:nvCxnSpPr>
        <p:spPr>
          <a:xfrm>
            <a:off x="6840145" y="1877580"/>
            <a:ext cx="71700" cy="3480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f75d9129a9_0_1305"/>
          <p:cNvSpPr txBox="1">
            <a:spLocks noGrp="1"/>
          </p:cNvSpPr>
          <p:nvPr>
            <p:ph type="sldNum" idx="12"/>
          </p:nvPr>
        </p:nvSpPr>
        <p:spPr>
          <a:xfrm>
            <a:off x="11339006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78" name="Google Shape;678;gf75d9129a9_0_1305"/>
          <p:cNvSpPr/>
          <p:nvPr/>
        </p:nvSpPr>
        <p:spPr>
          <a:xfrm>
            <a:off x="243250" y="429550"/>
            <a:ext cx="6457800" cy="142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gf75d9129a9_0_1305"/>
          <p:cNvSpPr txBox="1"/>
          <p:nvPr/>
        </p:nvSpPr>
        <p:spPr>
          <a:xfrm>
            <a:off x="8085325" y="1950925"/>
            <a:ext cx="4106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Pētnieciskie </a:t>
            </a: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jautājumi</a:t>
            </a:r>
            <a:endParaRPr sz="4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gf75d9129a9_0_1305"/>
          <p:cNvSpPr txBox="1">
            <a:spLocks noGrp="1"/>
          </p:cNvSpPr>
          <p:nvPr>
            <p:ph type="body" idx="1"/>
          </p:nvPr>
        </p:nvSpPr>
        <p:spPr>
          <a:xfrm>
            <a:off x="571875" y="557250"/>
            <a:ext cx="7300800" cy="57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lv-LV" sz="2000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Pasūtītāji, producenti un uzturētāji</a:t>
            </a:r>
            <a:endParaRPr sz="2000" b="1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Kāpēc un kā veido rīkus, resursus?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Kurš un kāpēc pasūta?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 b="1">
                <a:latin typeface="Roboto"/>
                <a:ea typeface="Roboto"/>
                <a:cs typeface="Roboto"/>
                <a:sym typeface="Roboto"/>
              </a:rPr>
              <a:t>Kurš un kā veido?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Kurš un kā uztur?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lv-LV" sz="2000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Rīks, resurss</a:t>
            </a:r>
            <a:endParaRPr sz="2000" b="1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Kas ir labs rīks, resurss? Cik labi ir konkrētie rīki/ resursi?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Saturs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Izskats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Funkcionalitāte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Mērķi&amp;uzdevumi → rezultāts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Auditorija (kvantitatīvi un kvalitatīvi)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Izmaksas (izveides, uzturēšanas &amp; atjaunošanas) vs atdeve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lv-LV" sz="2000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Lietotāji</a:t>
            </a:r>
            <a:endParaRPr sz="2000" b="1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Cik (kādi lietotāji) un kāpēc lieto/ nelieto?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Kas vajadzīgs lietotājiem un cik lielā mērā viņi to iegūst?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pasūtītāju, veidotāju viedoklis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lietotāju viedoklis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"/>
          <p:cNvSpPr/>
          <p:nvPr/>
        </p:nvSpPr>
        <p:spPr>
          <a:xfrm>
            <a:off x="519500" y="5113767"/>
            <a:ext cx="2070800" cy="639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Lietotāji</a:t>
            </a:r>
            <a:endParaRPr sz="2267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8"/>
          <p:cNvSpPr/>
          <p:nvPr/>
        </p:nvSpPr>
        <p:spPr>
          <a:xfrm>
            <a:off x="568200" y="657800"/>
            <a:ext cx="2005600" cy="5284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Pasūtītāji</a:t>
            </a:r>
            <a:endParaRPr sz="2267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8"/>
          <p:cNvSpPr/>
          <p:nvPr/>
        </p:nvSpPr>
        <p:spPr>
          <a:xfrm>
            <a:off x="504033" y="2712900"/>
            <a:ext cx="2070648" cy="639576"/>
          </a:xfrm>
          <a:prstGeom prst="flowChartTerminator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Rīks, resurss</a:t>
            </a:r>
            <a:endParaRPr sz="22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8"/>
          <p:cNvSpPr/>
          <p:nvPr/>
        </p:nvSpPr>
        <p:spPr>
          <a:xfrm>
            <a:off x="535100" y="1536633"/>
            <a:ext cx="2070800" cy="772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Producenti / izstrādātāji</a:t>
            </a:r>
            <a:endParaRPr sz="2267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8"/>
          <p:cNvSpPr/>
          <p:nvPr/>
        </p:nvSpPr>
        <p:spPr>
          <a:xfrm>
            <a:off x="9694315" y="210788"/>
            <a:ext cx="1329200" cy="497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Intervijas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8"/>
          <p:cNvSpPr/>
          <p:nvPr/>
        </p:nvSpPr>
        <p:spPr>
          <a:xfrm>
            <a:off x="7315648" y="210788"/>
            <a:ext cx="2297200" cy="497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Pol. dok. analīze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8"/>
          <p:cNvSpPr/>
          <p:nvPr/>
        </p:nvSpPr>
        <p:spPr>
          <a:xfrm>
            <a:off x="7315648" y="750988"/>
            <a:ext cx="1719600" cy="497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Eksp. interv.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8"/>
          <p:cNvSpPr/>
          <p:nvPr/>
        </p:nvSpPr>
        <p:spPr>
          <a:xfrm>
            <a:off x="7475423" y="2752021"/>
            <a:ext cx="28935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Ekspertu novērtējums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8"/>
          <p:cNvSpPr/>
          <p:nvPr/>
        </p:nvSpPr>
        <p:spPr>
          <a:xfrm>
            <a:off x="7984917" y="6200725"/>
            <a:ext cx="35205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Pētījumu sekundārā analīze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8"/>
          <p:cNvSpPr/>
          <p:nvPr/>
        </p:nvSpPr>
        <p:spPr>
          <a:xfrm>
            <a:off x="7405613" y="1688217"/>
            <a:ext cx="1066400" cy="497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CAWI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5" name="Google Shape;695;p8"/>
          <p:cNvSpPr/>
          <p:nvPr/>
        </p:nvSpPr>
        <p:spPr>
          <a:xfrm>
            <a:off x="8634567" y="1694044"/>
            <a:ext cx="1329200" cy="497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Intervijas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8"/>
          <p:cNvSpPr/>
          <p:nvPr/>
        </p:nvSpPr>
        <p:spPr>
          <a:xfrm>
            <a:off x="7475423" y="3305779"/>
            <a:ext cx="22032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Google Analytics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8"/>
          <p:cNvSpPr/>
          <p:nvPr/>
        </p:nvSpPr>
        <p:spPr>
          <a:xfrm rot="-5400586">
            <a:off x="9413075" y="2374747"/>
            <a:ext cx="3519900" cy="497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Pētījumu sekundārā analīze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8"/>
          <p:cNvSpPr/>
          <p:nvPr/>
        </p:nvSpPr>
        <p:spPr>
          <a:xfrm>
            <a:off x="2839633" y="751567"/>
            <a:ext cx="4168000" cy="37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8"/>
          <p:cNvSpPr/>
          <p:nvPr/>
        </p:nvSpPr>
        <p:spPr>
          <a:xfrm>
            <a:off x="2839632" y="1711733"/>
            <a:ext cx="4168000" cy="37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"/>
          <p:cNvSpPr/>
          <p:nvPr/>
        </p:nvSpPr>
        <p:spPr>
          <a:xfrm>
            <a:off x="9434517" y="4917392"/>
            <a:ext cx="20709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DH autoetnogr.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8"/>
          <p:cNvSpPr/>
          <p:nvPr/>
        </p:nvSpPr>
        <p:spPr>
          <a:xfrm>
            <a:off x="4177450" y="6200713"/>
            <a:ext cx="36663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DH rīkiem uzlecošie CAWI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7475417" y="3886293"/>
            <a:ext cx="13293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 data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8"/>
          <p:cNvSpPr/>
          <p:nvPr/>
        </p:nvSpPr>
        <p:spPr>
          <a:xfrm>
            <a:off x="7420417" y="5559058"/>
            <a:ext cx="4085100" cy="4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Intervijas / </a:t>
            </a:r>
            <a:r>
              <a:rPr lang="lv-LV" sz="20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 line</a:t>
            </a:r>
            <a:r>
              <a:rPr lang="lv-LV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[kvalit.met.]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2839682" y="2846696"/>
            <a:ext cx="4167900" cy="37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2839682" y="5247571"/>
            <a:ext cx="4167900" cy="37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f75d9129a9_0_1318"/>
          <p:cNvSpPr/>
          <p:nvPr/>
        </p:nvSpPr>
        <p:spPr>
          <a:xfrm>
            <a:off x="11196300" y="5786400"/>
            <a:ext cx="995700" cy="10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f75d9129a9_0_1318"/>
          <p:cNvSpPr txBox="1">
            <a:spLocks noGrp="1"/>
          </p:cNvSpPr>
          <p:nvPr>
            <p:ph type="ctrTitle" idx="4294967295"/>
          </p:nvPr>
        </p:nvSpPr>
        <p:spPr>
          <a:xfrm>
            <a:off x="1486256" y="774600"/>
            <a:ext cx="9705600" cy="111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Digitālā autoetnogrāfija un pētītie resursi</a:t>
            </a:r>
            <a:endParaRPr sz="8000" b="1">
              <a:solidFill>
                <a:schemeClr val="accent1"/>
              </a:solidFill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gf75d9129a9_0_1318"/>
          <p:cNvSpPr txBox="1">
            <a:spLocks noGrp="1"/>
          </p:cNvSpPr>
          <p:nvPr>
            <p:ph type="subTitle" idx="4294967295"/>
          </p:nvPr>
        </p:nvSpPr>
        <p:spPr>
          <a:xfrm>
            <a:off x="1629150" y="2244075"/>
            <a:ext cx="9972600" cy="316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Kvalitatīvā metode, kurā pētnieks izmanto paša pieredzi un refleksiju, un savieno to ar plašākām pētāmā lauka nozīmēm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Pētīti humanitāro zinātņu digitālie resursi, pētniekiem darbojoties kā lietotājiem </a:t>
            </a:r>
            <a:br>
              <a:rPr lang="lv-LV" sz="1800">
                <a:latin typeface="Roboto"/>
                <a:ea typeface="Roboto"/>
                <a:cs typeface="Roboto"/>
                <a:sym typeface="Roboto"/>
              </a:rPr>
            </a:b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(ar dažādiem pieredzes līmeņiem)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Izpētīti ~ 12 DH resursi (2 no katras partnerinstitūcijas)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1800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Rezultāti: </a:t>
            </a: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iegūta izpratne par resursu darbību kā pamats citu pētniecības metožu izmantošanai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gf75d9129a9_0_1318"/>
          <p:cNvSpPr txBox="1">
            <a:spLocks noGrp="1"/>
          </p:cNvSpPr>
          <p:nvPr>
            <p:ph type="sldNum" idx="12"/>
          </p:nvPr>
        </p:nvSpPr>
        <p:spPr>
          <a:xfrm>
            <a:off x="11320672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714" name="Google Shape;714;gf75d9129a9_0_1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313" y="5143500"/>
            <a:ext cx="48482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gf75d9129a9_0_1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5238" y="5143488"/>
            <a:ext cx="34385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f75d9129a9_0_1327"/>
          <p:cNvSpPr/>
          <p:nvPr/>
        </p:nvSpPr>
        <p:spPr>
          <a:xfrm>
            <a:off x="11196300" y="5786400"/>
            <a:ext cx="995700" cy="10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gf75d9129a9_0_1327"/>
          <p:cNvSpPr txBox="1">
            <a:spLocks noGrp="1"/>
          </p:cNvSpPr>
          <p:nvPr>
            <p:ph type="ctrTitle" idx="4294967295"/>
          </p:nvPr>
        </p:nvSpPr>
        <p:spPr>
          <a:xfrm>
            <a:off x="1486256" y="774600"/>
            <a:ext cx="9705600" cy="111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Paveiktais pirmajā gadā</a:t>
            </a:r>
            <a:endParaRPr b="1"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gf75d9129a9_0_1327"/>
          <p:cNvSpPr txBox="1">
            <a:spLocks noGrp="1"/>
          </p:cNvSpPr>
          <p:nvPr>
            <p:ph type="subTitle" idx="4294967295"/>
          </p:nvPr>
        </p:nvSpPr>
        <p:spPr>
          <a:xfrm>
            <a:off x="1629150" y="2244075"/>
            <a:ext cx="9972600" cy="316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Akadēmiskās literatūras analīze (25 vienības, konspekti)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Digitālā autoetnogrāfija (12 resursi)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Resursu veidotāju (partneruinstitūciju) aptauja (2021.06.-09.; N=100, n=70)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Resursu veidotāju (nepartneru) aptauja (no 2021.10.-)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Ekspertu intervijas (n=14)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651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lv-LV" sz="1800">
                <a:latin typeface="Roboto"/>
                <a:ea typeface="Roboto"/>
                <a:cs typeface="Roboto"/>
                <a:sym typeface="Roboto"/>
              </a:rPr>
              <a:t>Zinātniskais raksts žurnālam Letonika (‘’Latvijas digitālo humanitāro zinātņu resursu izstrādāšanas pieredzes un to veidotāju priekšstati par labu resursu») - uzsākts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gf75d9129a9_0_1327"/>
          <p:cNvSpPr txBox="1">
            <a:spLocks noGrp="1"/>
          </p:cNvSpPr>
          <p:nvPr>
            <p:ph type="sldNum" idx="12"/>
          </p:nvPr>
        </p:nvSpPr>
        <p:spPr>
          <a:xfrm>
            <a:off x="11320672" y="5986400"/>
            <a:ext cx="871500" cy="87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dizai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Platekrāna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3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Barlow SemiBold</vt:lpstr>
      <vt:lpstr>Roboto</vt:lpstr>
      <vt:lpstr>Arial</vt:lpstr>
      <vt:lpstr>Calibri</vt:lpstr>
      <vt:lpstr>Office dizains</vt:lpstr>
      <vt:lpstr>Simple Light</vt:lpstr>
      <vt:lpstr>1_Simple Light</vt:lpstr>
      <vt:lpstr>Humanitāro zinātņu digitālie resursi: integrācija un attīstība LKA aktivitātes </vt:lpstr>
      <vt:lpstr>Projekta partneri</vt:lpstr>
      <vt:lpstr>LKA iesaistes raksturs</vt:lpstr>
      <vt:lpstr>PowerPoint prezentācija</vt:lpstr>
      <vt:lpstr>PowerPoint prezentācija</vt:lpstr>
      <vt:lpstr>PowerPoint prezentācija</vt:lpstr>
      <vt:lpstr>PowerPoint prezentācija</vt:lpstr>
      <vt:lpstr>Digitālā autoetnogrāfija un pētītie resursi</vt:lpstr>
      <vt:lpstr>Paveiktais pirmajā gadā</vt:lpstr>
      <vt:lpstr>No resursu veidotāju-partneru aptaujas</vt:lpstr>
      <vt:lpstr>Kas plānots turpmāk?</vt:lpstr>
      <vt:lpstr>Plānots turpmāk: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Humanitāro zinātņu digitālie resursi: integrācija un attīstība LKA aktivitātes </dc:title>
  <dc:creator>Ilona Kunda</dc:creator>
  <cp:lastModifiedBy>Ilona Kunda</cp:lastModifiedBy>
  <cp:revision>2</cp:revision>
  <dcterms:created xsi:type="dcterms:W3CDTF">2021-10-18T08:48:08Z</dcterms:created>
  <dcterms:modified xsi:type="dcterms:W3CDTF">2023-07-17T07:43:19Z</dcterms:modified>
</cp:coreProperties>
</file>